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332" r:id="rId2"/>
    <p:sldId id="281" r:id="rId3"/>
    <p:sldId id="256" r:id="rId4"/>
    <p:sldId id="282" r:id="rId5"/>
    <p:sldId id="283" r:id="rId6"/>
    <p:sldId id="285" r:id="rId7"/>
    <p:sldId id="284" r:id="rId8"/>
    <p:sldId id="286" r:id="rId9"/>
    <p:sldId id="287" r:id="rId10"/>
    <p:sldId id="262" r:id="rId11"/>
    <p:sldId id="267" r:id="rId12"/>
    <p:sldId id="266" r:id="rId13"/>
    <p:sldId id="258" r:id="rId14"/>
    <p:sldId id="260" r:id="rId15"/>
    <p:sldId id="263" r:id="rId16"/>
    <p:sldId id="264" r:id="rId17"/>
    <p:sldId id="265" r:id="rId18"/>
    <p:sldId id="271" r:id="rId19"/>
    <p:sldId id="288" r:id="rId20"/>
    <p:sldId id="272" r:id="rId21"/>
    <p:sldId id="289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26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69749-F455-B74A-A43F-60E1C9453BA3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DDDEE8-59D6-DF4C-B12D-69D6D96B84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018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tiff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B93D3-85D6-9442-A944-D1AF26975DC7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14F10B-0367-0846-98C1-B3A6C71C64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897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endParaRPr lang="en-US">
              <a:cs typeface="ＭＳ Ｐゴシック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12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615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033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8237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099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19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81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454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99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9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527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9D8BA-B0F3-9F43-9416-E25A6E5B52D6}" type="datetimeFigureOut">
              <a:rPr lang="en-US" smtClean="0"/>
              <a:t>10/28/22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9B46B6-3C5E-5D48-BABE-3B187279CB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034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2">
            <a:extLst>
              <a:ext uri="{FF2B5EF4-FFF2-40B4-BE49-F238E27FC236}">
                <a16:creationId xmlns:a16="http://schemas.microsoft.com/office/drawing/2014/main" id="{BBD5F55E-2382-4C42-AD5D-C84D468B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30146" y="3570288"/>
            <a:ext cx="608371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 dirty="0"/>
              <a:t>Introduction to Sensory Systems</a:t>
            </a:r>
          </a:p>
          <a:p>
            <a:pPr algn="ctr"/>
            <a:endParaRPr lang="en-US" altLang="en-US" sz="3200" dirty="0"/>
          </a:p>
          <a:p>
            <a:pPr algn="ctr"/>
            <a:r>
              <a:rPr lang="en-US" altLang="en-US" sz="3200" dirty="0"/>
              <a:t>Professor Malcolm A. MacIver</a:t>
            </a:r>
          </a:p>
        </p:txBody>
      </p:sp>
      <p:sp>
        <p:nvSpPr>
          <p:cNvPr id="15363" name="Rectangle 1">
            <a:extLst>
              <a:ext uri="{FF2B5EF4-FFF2-40B4-BE49-F238E27FC236}">
                <a16:creationId xmlns:a16="http://schemas.microsoft.com/office/drawing/2014/main" id="{CB71AB65-2D33-7548-8F22-D773753EA8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50" y="1828800"/>
            <a:ext cx="88519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02060"/>
                </a:solidFill>
              </a:rPr>
              <a:t>BMD ENG 301Quantitative Systems Physiology</a:t>
            </a:r>
            <a:br>
              <a:rPr lang="en-US" altLang="en-US" sz="3200">
                <a:solidFill>
                  <a:srgbClr val="002060"/>
                </a:solidFill>
              </a:rPr>
            </a:br>
            <a:r>
              <a:rPr lang="en-US" altLang="en-US" sz="3200">
                <a:solidFill>
                  <a:srgbClr val="002060"/>
                </a:solidFill>
              </a:rPr>
              <a:t>(Nervous System)</a:t>
            </a:r>
            <a:endParaRPr lang="en-US" altLang="en-US" sz="3200"/>
          </a:p>
        </p:txBody>
      </p:sp>
    </p:spTree>
    <p:extLst>
      <p:ext uri="{BB962C8B-B14F-4D97-AF65-F5344CB8AC3E}">
        <p14:creationId xmlns:p14="http://schemas.microsoft.com/office/powerpoint/2010/main" val="504925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93F9BC-D33B-EF49-B298-BBD96C172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5999" y="441959"/>
            <a:ext cx="4641273" cy="606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8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 descr="Phototransduction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0010"/>
            <a:ext cx="9131300" cy="386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93BC126-A4DD-8D48-B35C-9562F5F9814D}"/>
              </a:ext>
            </a:extLst>
          </p:cNvPr>
          <p:cNvSpPr txBox="1"/>
          <p:nvPr/>
        </p:nvSpPr>
        <p:spPr>
          <a:xfrm>
            <a:off x="1353788" y="4370120"/>
            <a:ext cx="444711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Activation Cascade</a:t>
            </a:r>
          </a:p>
          <a:p>
            <a:r>
              <a:rPr lang="en-US" dirty="0"/>
              <a:t>R:	Rhodopsin</a:t>
            </a:r>
          </a:p>
          <a:p>
            <a:r>
              <a:rPr lang="en-US" dirty="0"/>
              <a:t>R</a:t>
            </a:r>
            <a:r>
              <a:rPr lang="en-US" baseline="30000" dirty="0"/>
              <a:t>*</a:t>
            </a:r>
            <a:r>
              <a:rPr lang="en-US" dirty="0"/>
              <a:t>:	Activated Rhodopsin (Retinal in all trans)</a:t>
            </a:r>
          </a:p>
          <a:p>
            <a:r>
              <a:rPr lang="en-US" dirty="0"/>
              <a:t>G:	</a:t>
            </a:r>
            <a:r>
              <a:rPr lang="en-US" dirty="0" err="1"/>
              <a:t>Transducin</a:t>
            </a:r>
            <a:endParaRPr lang="en-US" dirty="0"/>
          </a:p>
          <a:p>
            <a:r>
              <a:rPr lang="en-US" dirty="0"/>
              <a:t>G</a:t>
            </a:r>
            <a:r>
              <a:rPr lang="en-US" baseline="30000" dirty="0"/>
              <a:t>*</a:t>
            </a:r>
            <a:r>
              <a:rPr lang="en-US" dirty="0"/>
              <a:t>:	Activated alpha subunit of </a:t>
            </a:r>
            <a:r>
              <a:rPr lang="en-US" dirty="0" err="1"/>
              <a:t>Transducin</a:t>
            </a:r>
            <a:endParaRPr lang="en-US" dirty="0"/>
          </a:p>
          <a:p>
            <a:r>
              <a:rPr lang="en-US" dirty="0"/>
              <a:t>PDE:	cGMP Phosphodiesterase</a:t>
            </a:r>
          </a:p>
          <a:p>
            <a:r>
              <a:rPr lang="en-US" u="sng" dirty="0"/>
              <a:t>Adaptation</a:t>
            </a:r>
            <a:endParaRPr lang="en-US" dirty="0"/>
          </a:p>
          <a:p>
            <a:r>
              <a:rPr lang="en-US" dirty="0"/>
              <a:t>GC:	Guanylyl Cyclase</a:t>
            </a:r>
          </a:p>
        </p:txBody>
      </p:sp>
    </p:spTree>
    <p:extLst>
      <p:ext uri="{BB962C8B-B14F-4D97-AF65-F5344CB8AC3E}">
        <p14:creationId xmlns:p14="http://schemas.microsoft.com/office/powerpoint/2010/main" val="84955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tangor-fig04_02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6222"/>
            <a:ext cx="9144000" cy="486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374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0400"/>
            <a:ext cx="7772400" cy="956077"/>
          </a:xfrm>
        </p:spPr>
        <p:txBody>
          <a:bodyPr/>
          <a:lstStyle/>
          <a:p>
            <a:r>
              <a:rPr lang="en-US" dirty="0"/>
              <a:t>Overview of Sensory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299" y="2130425"/>
            <a:ext cx="7349833" cy="4181533"/>
          </a:xfrm>
        </p:spPr>
        <p:txBody>
          <a:bodyPr>
            <a:normAutofit fontScale="85000" lnSpcReduction="20000"/>
          </a:bodyPr>
          <a:lstStyle/>
          <a:p>
            <a:pPr marL="457200" indent="-45720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Exteroceptive</a:t>
            </a:r>
            <a:endParaRPr lang="en-US" dirty="0">
              <a:solidFill>
                <a:schemeClr val="tx1"/>
              </a:solidFill>
            </a:endParaRPr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Sensory input linked to a network which represents some aspect of the external world</a:t>
            </a:r>
          </a:p>
          <a:p>
            <a:pPr marL="457200" indent="-457200" algn="l">
              <a:buFont typeface="Wingdings" charset="2"/>
              <a:buChar char="§"/>
            </a:pPr>
            <a:r>
              <a:rPr lang="en-US" dirty="0" err="1"/>
              <a:t>Interoceptive</a:t>
            </a:r>
            <a:endParaRPr lang="en-US" dirty="0"/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/>
              <a:t>Sensory input linked to a network that is responsible for representing the physiological condition of the body</a:t>
            </a:r>
          </a:p>
          <a:p>
            <a:pPr marL="457200" indent="-457200" algn="l">
              <a:buFont typeface="Wingdings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Proprioceptive</a:t>
            </a:r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>
                <a:solidFill>
                  <a:srgbClr val="FF0000"/>
                </a:solidFill>
              </a:rPr>
              <a:t>Sensory input linked to a network that is responsible for representing the position of parts of the body and the strength of effort employed in movement</a:t>
            </a:r>
          </a:p>
        </p:txBody>
      </p:sp>
    </p:spTree>
    <p:extLst>
      <p:ext uri="{BB962C8B-B14F-4D97-AF65-F5344CB8AC3E}">
        <p14:creationId xmlns:p14="http://schemas.microsoft.com/office/powerpoint/2010/main" val="3228296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209C7D7-D77B-7846-8D02-DEFB7E209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565" y="266700"/>
            <a:ext cx="5829300" cy="6324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CD7BC8-52C0-BB4E-9147-5991280325AB}"/>
              </a:ext>
            </a:extLst>
          </p:cNvPr>
          <p:cNvSpPr txBox="1"/>
          <p:nvPr/>
        </p:nvSpPr>
        <p:spPr>
          <a:xfrm>
            <a:off x="6614556" y="653143"/>
            <a:ext cx="235131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Muscle spindle</a:t>
            </a:r>
            <a:endParaRPr lang="en-US" dirty="0"/>
          </a:p>
          <a:p>
            <a:r>
              <a:rPr lang="en-US" dirty="0"/>
              <a:t>Changes in muscle contraction – steady change and rate of change</a:t>
            </a:r>
          </a:p>
          <a:p>
            <a:endParaRPr lang="en-US" dirty="0"/>
          </a:p>
          <a:p>
            <a:r>
              <a:rPr lang="en-US" u="sng" dirty="0"/>
              <a:t>Golgi tendon organ</a:t>
            </a:r>
            <a:endParaRPr lang="en-US" dirty="0"/>
          </a:p>
          <a:p>
            <a:r>
              <a:rPr lang="en-US" dirty="0"/>
              <a:t>Change in muscle tension (force)</a:t>
            </a:r>
          </a:p>
        </p:txBody>
      </p:sp>
    </p:spTree>
    <p:extLst>
      <p:ext uri="{BB962C8B-B14F-4D97-AF65-F5344CB8AC3E}">
        <p14:creationId xmlns:p14="http://schemas.microsoft.com/office/powerpoint/2010/main" val="310051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Inner Ear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5" descr="Screen Shot 2012-11-10 at 2.54.1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9" r="1809"/>
          <a:stretch>
            <a:fillRect/>
          </a:stretch>
        </p:blipFill>
        <p:spPr>
          <a:xfrm>
            <a:off x="457200" y="1615839"/>
            <a:ext cx="8229600" cy="45259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02BA8C-6D50-D34D-8E50-188771A94480}"/>
              </a:ext>
            </a:extLst>
          </p:cNvPr>
          <p:cNvSpPr txBox="1"/>
          <p:nvPr/>
        </p:nvSpPr>
        <p:spPr>
          <a:xfrm>
            <a:off x="1042389" y="5847058"/>
            <a:ext cx="3004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Vestibular reception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773C89-10FF-9E43-80D9-0DDB3EF23FE9}"/>
              </a:ext>
            </a:extLst>
          </p:cNvPr>
          <p:cNvSpPr txBox="1"/>
          <p:nvPr/>
        </p:nvSpPr>
        <p:spPr>
          <a:xfrm>
            <a:off x="5070763" y="5847059"/>
            <a:ext cx="25921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Auditory Reception</a:t>
            </a:r>
          </a:p>
        </p:txBody>
      </p:sp>
    </p:spTree>
    <p:extLst>
      <p:ext uri="{BB962C8B-B14F-4D97-AF65-F5344CB8AC3E}">
        <p14:creationId xmlns:p14="http://schemas.microsoft.com/office/powerpoint/2010/main" val="30556097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Hair Cells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43933" y="1560919"/>
            <a:ext cx="5661260" cy="5077756"/>
            <a:chOff x="343933" y="1560919"/>
            <a:chExt cx="5661260" cy="5077756"/>
          </a:xfrm>
        </p:grpSpPr>
        <p:pic>
          <p:nvPicPr>
            <p:cNvPr id="4" name="Content Placeholder 3" descr="Screen Shot 2012-11-10 at 2.41.59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8"/>
            <a:stretch/>
          </p:blipFill>
          <p:spPr>
            <a:xfrm>
              <a:off x="365549" y="1560919"/>
              <a:ext cx="5639644" cy="5038474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343933" y="6522294"/>
              <a:ext cx="2725012" cy="116381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1033" y="1626661"/>
            <a:ext cx="5870687" cy="2328010"/>
          </a:xfrm>
          <a:solidFill>
            <a:schemeClr val="bg1"/>
          </a:solidFill>
        </p:spPr>
        <p:txBody>
          <a:bodyPr/>
          <a:lstStyle/>
          <a:p>
            <a:r>
              <a:rPr lang="en-US" dirty="0"/>
              <a:t>30 – a few hundred </a:t>
            </a:r>
            <a:r>
              <a:rPr lang="en-US" dirty="0" err="1"/>
              <a:t>stereocilia</a:t>
            </a:r>
            <a:endParaRPr lang="en-US" dirty="0"/>
          </a:p>
          <a:p>
            <a:r>
              <a:rPr lang="en-US" dirty="0"/>
              <a:t>1 larger </a:t>
            </a:r>
            <a:r>
              <a:rPr lang="en-US" dirty="0" err="1"/>
              <a:t>kinocilium</a:t>
            </a:r>
            <a:endParaRPr lang="en-US" dirty="0"/>
          </a:p>
          <a:p>
            <a:r>
              <a:rPr lang="en-US" dirty="0"/>
              <a:t>Connected via tip links</a:t>
            </a:r>
          </a:p>
        </p:txBody>
      </p:sp>
    </p:spTree>
    <p:extLst>
      <p:ext uri="{BB962C8B-B14F-4D97-AF65-F5344CB8AC3E}">
        <p14:creationId xmlns:p14="http://schemas.microsoft.com/office/powerpoint/2010/main" val="40914846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2-11-10 at 2.45.3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724" b="133"/>
          <a:stretch/>
        </p:blipFill>
        <p:spPr>
          <a:xfrm>
            <a:off x="498463" y="130694"/>
            <a:ext cx="5463251" cy="65966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B85546-56E5-E846-9ADE-4BA4C9E536D8}"/>
              </a:ext>
            </a:extLst>
          </p:cNvPr>
          <p:cNvSpPr txBox="1"/>
          <p:nvPr/>
        </p:nvSpPr>
        <p:spPr>
          <a:xfrm>
            <a:off x="6400800" y="748145"/>
            <a:ext cx="255178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Endolymph</a:t>
            </a:r>
            <a:endParaRPr lang="en-US" dirty="0"/>
          </a:p>
          <a:p>
            <a:endParaRPr lang="en-US" u="sng" dirty="0"/>
          </a:p>
          <a:p>
            <a:r>
              <a:rPr lang="en-US" dirty="0"/>
              <a:t>Unusually high [K</a:t>
            </a:r>
            <a:r>
              <a:rPr lang="en-US" baseline="30000" dirty="0"/>
              <a:t>+</a:t>
            </a:r>
            <a:r>
              <a:rPr lang="en-US" dirty="0"/>
              <a:t>]</a:t>
            </a:r>
          </a:p>
          <a:p>
            <a:r>
              <a:rPr lang="en-US" dirty="0"/>
              <a:t>E</a:t>
            </a:r>
            <a:r>
              <a:rPr lang="en-US" baseline="-25000" dirty="0"/>
              <a:t>K</a:t>
            </a:r>
            <a:r>
              <a:rPr lang="en-US" dirty="0"/>
              <a:t> is depolarizing from V</a:t>
            </a:r>
            <a:r>
              <a:rPr lang="en-US" baseline="-25000" dirty="0"/>
              <a:t>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289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>
            <a:extLst>
              <a:ext uri="{FF2B5EF4-FFF2-40B4-BE49-F238E27FC236}">
                <a16:creationId xmlns:a16="http://schemas.microsoft.com/office/drawing/2014/main" id="{9F4ED838-3DBB-6042-941C-1F548D1F85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>
                <a:latin typeface="Arial" panose="020B0604020202020204" pitchFamily="34" charset="0"/>
              </a:rPr>
              <a:t>Coding in Sensory Systems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F4A50E75-0590-D644-B819-068112DCF5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en-US" sz="4000" b="1" dirty="0">
                <a:latin typeface="Arial" panose="020B0604020202020204" pitchFamily="34" charset="0"/>
              </a:rPr>
              <a:t>Stimulus intensity</a:t>
            </a:r>
          </a:p>
          <a:p>
            <a:pPr lvl="1"/>
            <a:r>
              <a:rPr lang="en-US" altLang="en-US" sz="3600" b="1" dirty="0">
                <a:latin typeface="Arial" panose="020B0604020202020204" pitchFamily="34" charset="0"/>
              </a:rPr>
              <a:t>Signal strength increases with stimulus strength</a:t>
            </a:r>
          </a:p>
          <a:p>
            <a:r>
              <a:rPr lang="en-US" altLang="en-US" sz="4000" b="1" dirty="0">
                <a:latin typeface="Arial" panose="020B0604020202020204" pitchFamily="34" charset="0"/>
              </a:rPr>
              <a:t>Stimulus modality</a:t>
            </a:r>
          </a:p>
          <a:p>
            <a:pPr lvl="1"/>
            <a:r>
              <a:rPr lang="en-US" altLang="en-US" sz="3600" b="1" dirty="0">
                <a:latin typeface="Arial" panose="020B0604020202020204" pitchFamily="34" charset="0"/>
              </a:rPr>
              <a:t>Labeled lines</a:t>
            </a:r>
          </a:p>
          <a:p>
            <a:r>
              <a:rPr lang="en-US" altLang="en-US" sz="4000" b="1" dirty="0">
                <a:latin typeface="Arial" panose="020B0604020202020204" pitchFamily="34" charset="0"/>
              </a:rPr>
              <a:t>Stimulus position</a:t>
            </a:r>
          </a:p>
          <a:p>
            <a:pPr lvl="1"/>
            <a:r>
              <a:rPr lang="en-US" altLang="en-US" sz="3600" b="1" dirty="0">
                <a:latin typeface="Arial" panose="020B0604020202020204" pitchFamily="34" charset="0"/>
              </a:rPr>
              <a:t>Topographic organization</a:t>
            </a:r>
          </a:p>
          <a:p>
            <a:r>
              <a:rPr lang="en-US" altLang="en-US" sz="4000" b="1" dirty="0">
                <a:latin typeface="Arial" panose="020B0604020202020204" pitchFamily="34" charset="0"/>
              </a:rPr>
              <a:t>Stimulus time-course</a:t>
            </a:r>
          </a:p>
          <a:p>
            <a:pPr lvl="1"/>
            <a:r>
              <a:rPr lang="en-US" altLang="en-US" sz="3600" b="1" dirty="0">
                <a:latin typeface="Arial" panose="020B0604020202020204" pitchFamily="34" charset="0"/>
              </a:rPr>
              <a:t>Modulation of signal over time reflects modulation of stimulus over time</a:t>
            </a:r>
          </a:p>
        </p:txBody>
      </p:sp>
    </p:spTree>
    <p:extLst>
      <p:ext uri="{BB962C8B-B14F-4D97-AF65-F5344CB8AC3E}">
        <p14:creationId xmlns:p14="http://schemas.microsoft.com/office/powerpoint/2010/main" val="2662104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FCF51AB9-7F33-C941-9428-53CFC037DE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304800"/>
            <a:ext cx="7772400" cy="1295400"/>
          </a:xfrm>
        </p:spPr>
        <p:txBody>
          <a:bodyPr/>
          <a:lstStyle/>
          <a:p>
            <a:r>
              <a:rPr lang="en-US" altLang="en-US" b="1" dirty="0">
                <a:latin typeface="Arial" panose="020B0604020202020204" pitchFamily="34" charset="0"/>
              </a:rPr>
              <a:t>Breaking the neural code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315EAD9D-E138-B046-9C5F-E4F7152DDA0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600200"/>
            <a:ext cx="7772400" cy="4495800"/>
          </a:xfrm>
        </p:spPr>
        <p:txBody>
          <a:bodyPr/>
          <a:lstStyle/>
          <a:p>
            <a:pPr indent="0">
              <a:buFontTx/>
              <a:buNone/>
            </a:pPr>
            <a:r>
              <a:rPr lang="en-US" altLang="en-US" b="1" dirty="0">
                <a:latin typeface="Arial" panose="020B0604020202020204" pitchFamily="34" charset="0"/>
              </a:rPr>
              <a:t>Neural messages are encoded as the rate of action potentials discharged (Adrian)</a:t>
            </a:r>
          </a:p>
        </p:txBody>
      </p:sp>
      <p:sp>
        <p:nvSpPr>
          <p:cNvPr id="4100" name="Line 4">
            <a:extLst>
              <a:ext uri="{FF2B5EF4-FFF2-40B4-BE49-F238E27FC236}">
                <a16:creationId xmlns:a16="http://schemas.microsoft.com/office/drawing/2014/main" id="{FB198BFA-7424-2448-A704-3164F26196A5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2200" y="3962400"/>
            <a:ext cx="0" cy="175260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1" name="Line 5">
            <a:extLst>
              <a:ext uri="{FF2B5EF4-FFF2-40B4-BE49-F238E27FC236}">
                <a16:creationId xmlns:a16="http://schemas.microsoft.com/office/drawing/2014/main" id="{D100C855-8F58-0F4A-9638-5C535E1F5A6B}"/>
              </a:ext>
            </a:extLst>
          </p:cNvPr>
          <p:cNvSpPr>
            <a:spLocks noChangeShapeType="1"/>
          </p:cNvSpPr>
          <p:nvPr/>
        </p:nvSpPr>
        <p:spPr bwMode="auto">
          <a:xfrm>
            <a:off x="2362200" y="5715000"/>
            <a:ext cx="289560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2" name="Line 6">
            <a:extLst>
              <a:ext uri="{FF2B5EF4-FFF2-40B4-BE49-F238E27FC236}">
                <a16:creationId xmlns:a16="http://schemas.microsoft.com/office/drawing/2014/main" id="{587EBC02-2A90-2E4C-8389-E8E3ECF27C57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362200" y="4038600"/>
            <a:ext cx="2667000" cy="1676400"/>
          </a:xfrm>
          <a:prstGeom prst="line">
            <a:avLst/>
          </a:prstGeom>
          <a:noFill/>
          <a:ln w="38100">
            <a:solidFill>
              <a:srgbClr val="993366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103" name="Text Box 7">
            <a:extLst>
              <a:ext uri="{FF2B5EF4-FFF2-40B4-BE49-F238E27FC236}">
                <a16:creationId xmlns:a16="http://schemas.microsoft.com/office/drawing/2014/main" id="{76CDB819-BED9-0F4E-B592-5981249E27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9436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Stimulus intensity</a:t>
            </a:r>
          </a:p>
        </p:txBody>
      </p:sp>
      <p:sp>
        <p:nvSpPr>
          <p:cNvPr id="4104" name="Text Box 8">
            <a:extLst>
              <a:ext uri="{FF2B5EF4-FFF2-40B4-BE49-F238E27FC236}">
                <a16:creationId xmlns:a16="http://schemas.microsoft.com/office/drawing/2014/main" id="{5D26CF59-7E39-4D49-933F-665AE37C9A27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507206" y="4593432"/>
            <a:ext cx="2517775" cy="639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Discharge </a:t>
            </a:r>
          </a:p>
          <a:p>
            <a:pPr algn="ctr">
              <a:lnSpc>
                <a:spcPct val="50000"/>
              </a:lnSpc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rate</a:t>
            </a:r>
          </a:p>
        </p:txBody>
      </p:sp>
      <p:sp>
        <p:nvSpPr>
          <p:cNvPr id="4105" name="Text Box 9">
            <a:extLst>
              <a:ext uri="{FF2B5EF4-FFF2-40B4-BE49-F238E27FC236}">
                <a16:creationId xmlns:a16="http://schemas.microsoft.com/office/drawing/2014/main" id="{54EE86B7-495E-6C42-AA37-03813C27C9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10200" y="3962400"/>
            <a:ext cx="37338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Mountcastle et al. (1968) sensory nerve</a:t>
            </a:r>
          </a:p>
        </p:txBody>
      </p:sp>
      <p:sp>
        <p:nvSpPr>
          <p:cNvPr id="4106" name="Text Box 10">
            <a:extLst>
              <a:ext uri="{FF2B5EF4-FFF2-40B4-BE49-F238E27FC236}">
                <a16:creationId xmlns:a16="http://schemas.microsoft.com/office/drawing/2014/main" id="{1AC552B9-8DA0-1849-813E-877995A157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6096000"/>
            <a:ext cx="3200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altLang="en-US"/>
          </a:p>
        </p:txBody>
      </p:sp>
      <p:sp>
        <p:nvSpPr>
          <p:cNvPr id="4107" name="Text Box 11">
            <a:extLst>
              <a:ext uri="{FF2B5EF4-FFF2-40B4-BE49-F238E27FC236}">
                <a16:creationId xmlns:a16="http://schemas.microsoft.com/office/drawing/2014/main" id="{7CC503B4-A114-E74A-9207-8923442877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5791200"/>
            <a:ext cx="3276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altLang="en-US"/>
          </a:p>
        </p:txBody>
      </p:sp>
      <p:sp>
        <p:nvSpPr>
          <p:cNvPr id="4110" name="Text Box 14">
            <a:extLst>
              <a:ext uri="{FF2B5EF4-FFF2-40B4-BE49-F238E27FC236}">
                <a16:creationId xmlns:a16="http://schemas.microsoft.com/office/drawing/2014/main" id="{9C2192F7-0628-6646-83F7-78E420E869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27023" y="4038600"/>
            <a:ext cx="3810000" cy="1004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altLang="en-US" b="1">
              <a:latin typeface="Arial" panose="020B0604020202020204" pitchFamily="34" charset="0"/>
            </a:endParaRPr>
          </a:p>
          <a:p>
            <a:pPr>
              <a:spcBef>
                <a:spcPct val="50000"/>
              </a:spcBef>
            </a:pPr>
            <a:endParaRPr lang="en-US" altLang="en-US" b="1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3491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DDCD659A-23AD-B44E-ABD8-F49F5DA3D4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b="1" dirty="0">
                <a:latin typeface="Arial" panose="020B0604020202020204" pitchFamily="34" charset="0"/>
              </a:rPr>
              <a:t>Sensory reception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8EE3600B-9ECE-1F46-9ADB-71E69C6060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1219200"/>
          </a:xfrm>
        </p:spPr>
        <p:txBody>
          <a:bodyPr/>
          <a:lstStyle/>
          <a:p>
            <a:r>
              <a:rPr lang="en-US" altLang="en-US" b="1">
                <a:latin typeface="Arial" panose="020B0604020202020204" pitchFamily="34" charset="0"/>
              </a:rPr>
              <a:t>What is the purpose of sensory reception?</a:t>
            </a:r>
          </a:p>
          <a:p>
            <a:pPr lvl="2"/>
            <a:endParaRPr lang="en-US" altLang="en-US" b="1">
              <a:latin typeface="Arial" panose="020B0604020202020204" pitchFamily="34" charset="0"/>
            </a:endParaRPr>
          </a:p>
        </p:txBody>
      </p:sp>
      <p:sp>
        <p:nvSpPr>
          <p:cNvPr id="4100" name="Text Box 4">
            <a:extLst>
              <a:ext uri="{FF2B5EF4-FFF2-40B4-BE49-F238E27FC236}">
                <a16:creationId xmlns:a16="http://schemas.microsoft.com/office/drawing/2014/main" id="{5B2E15C4-9B44-9748-8053-1ADC4B26B0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088" y="3124200"/>
            <a:ext cx="838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endParaRPr lang="en-US" altLang="en-US"/>
          </a:p>
        </p:txBody>
      </p:sp>
      <p:sp>
        <p:nvSpPr>
          <p:cNvPr id="4101" name="Text Box 5">
            <a:extLst>
              <a:ext uri="{FF2B5EF4-FFF2-40B4-BE49-F238E27FC236}">
                <a16:creationId xmlns:a16="http://schemas.microsoft.com/office/drawing/2014/main" id="{A8D137F9-5393-074B-8170-11887799A3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90600" y="4495800"/>
            <a:ext cx="7848600" cy="18128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lvl="1">
              <a:spcBef>
                <a:spcPct val="20000"/>
              </a:spcBef>
              <a:buFont typeface="Wingdings" pitchFamily="2" charset="2"/>
              <a:buChar char="q"/>
            </a:pPr>
            <a:r>
              <a:rPr lang="en-US" altLang="en-US" sz="2800" b="1" dirty="0">
                <a:latin typeface="Arial" panose="020B0604020202020204" pitchFamily="34" charset="0"/>
              </a:rPr>
              <a:t>To convert information into a form that the nervous system can interpret</a:t>
            </a:r>
          </a:p>
          <a:p>
            <a:pPr lvl="2">
              <a:spcBef>
                <a:spcPct val="20000"/>
              </a:spcBef>
              <a:buFont typeface="Wingdings" pitchFamily="2" charset="2"/>
              <a:buChar char="q"/>
            </a:pPr>
            <a:r>
              <a:rPr lang="en-US" altLang="en-US" sz="2400" b="1" dirty="0">
                <a:latin typeface="Arial" panose="020B0604020202020204" pitchFamily="34" charset="0"/>
              </a:rPr>
              <a:t>Bioelectric signals</a:t>
            </a:r>
          </a:p>
          <a:p>
            <a:pPr>
              <a:spcBef>
                <a:spcPct val="50000"/>
              </a:spcBef>
            </a:pPr>
            <a:endParaRPr lang="en-US" altLang="en-US" dirty="0"/>
          </a:p>
        </p:txBody>
      </p:sp>
      <p:sp>
        <p:nvSpPr>
          <p:cNvPr id="4103" name="Text Box 7">
            <a:extLst>
              <a:ext uri="{FF2B5EF4-FFF2-40B4-BE49-F238E27FC236}">
                <a16:creationId xmlns:a16="http://schemas.microsoft.com/office/drawing/2014/main" id="{7001FC52-6D85-A447-AC58-412031F7F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3429000"/>
            <a:ext cx="7162800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buFont typeface="Wingdings" pitchFamily="2" charset="2"/>
              <a:buChar char="q"/>
            </a:pPr>
            <a:r>
              <a:rPr lang="en-US" altLang="en-US" sz="2800" b="1" dirty="0">
                <a:latin typeface="Arial" panose="020B0604020202020204" pitchFamily="34" charset="0"/>
              </a:rPr>
              <a:t>To inform us about the environment in which we operate (external &amp; internal)</a:t>
            </a:r>
          </a:p>
        </p:txBody>
      </p:sp>
    </p:spTree>
    <p:extLst>
      <p:ext uri="{BB962C8B-B14F-4D97-AF65-F5344CB8AC3E}">
        <p14:creationId xmlns:p14="http://schemas.microsoft.com/office/powerpoint/2010/main" val="4153280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4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3" dur="500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camera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8" grpId="0" autoUpdateAnimBg="0"/>
      <p:bldP spid="4099" grpId="0" build="p" autoUpdateAnimBg="0"/>
      <p:bldP spid="4101" grpId="0" autoUpdateAnimBg="0"/>
      <p:bldP spid="4103" grpId="0" autoUpdateAnimBg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81B7D1A2-B298-2F41-9D20-F8F79C4177AF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25631" y="180109"/>
            <a:ext cx="8550233" cy="2667000"/>
          </a:xfrm>
        </p:spPr>
        <p:txBody>
          <a:bodyPr anchor="ctr"/>
          <a:lstStyle/>
          <a:p>
            <a:r>
              <a:rPr lang="en-US" altLang="en-US" sz="4400" b="1" dirty="0">
                <a:latin typeface="Arial" panose="020B0604020202020204" pitchFamily="34" charset="0"/>
              </a:rPr>
              <a:t>Do not clutter the brain with what it does not need to know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9CD9E2C0-C41A-A44D-9122-9287BCE15DD9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736270" y="3429000"/>
            <a:ext cx="7695210" cy="1752600"/>
          </a:xfrm>
        </p:spPr>
        <p:txBody>
          <a:bodyPr>
            <a:noAutofit/>
          </a:bodyPr>
          <a:lstStyle/>
          <a:p>
            <a:pPr marL="609600" indent="-609600" algn="l">
              <a:buFontTx/>
              <a:buAutoNum type="arabicPeriod"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Eliminate noise</a:t>
            </a:r>
          </a:p>
          <a:p>
            <a:pPr marL="609600" indent="-609600" algn="l">
              <a:buFontTx/>
              <a:buAutoNum type="arabicPeriod"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Eliminate redundancy</a:t>
            </a:r>
          </a:p>
          <a:p>
            <a:pPr marL="609600" indent="-609600" algn="l">
              <a:buFontTx/>
              <a:buAutoNum type="arabicPeriod"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Concentrate on what has changed</a:t>
            </a:r>
          </a:p>
          <a:p>
            <a:pPr marL="609600" indent="-609600" algn="l">
              <a:buFontTx/>
              <a:buAutoNum type="arabicPeriod"/>
            </a:pP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Encode what is useful</a:t>
            </a:r>
          </a:p>
        </p:txBody>
      </p:sp>
    </p:spTree>
    <p:extLst>
      <p:ext uri="{BB962C8B-B14F-4D97-AF65-F5344CB8AC3E}">
        <p14:creationId xmlns:p14="http://schemas.microsoft.com/office/powerpoint/2010/main" val="5129883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>
            <a:extLst>
              <a:ext uri="{FF2B5EF4-FFF2-40B4-BE49-F238E27FC236}">
                <a16:creationId xmlns:a16="http://schemas.microsoft.com/office/drawing/2014/main" id="{523592C3-CC18-FD41-9019-2441A4E8E7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193675"/>
            <a:ext cx="6553200" cy="6472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107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60400"/>
            <a:ext cx="7772400" cy="956077"/>
          </a:xfrm>
        </p:spPr>
        <p:txBody>
          <a:bodyPr/>
          <a:lstStyle/>
          <a:p>
            <a:r>
              <a:rPr lang="en-US" dirty="0"/>
              <a:t>Overview of Sensory Systems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4299" y="2130425"/>
            <a:ext cx="7349833" cy="4181533"/>
          </a:xfrm>
        </p:spPr>
        <p:txBody>
          <a:bodyPr>
            <a:normAutofit fontScale="85000" lnSpcReduction="20000"/>
          </a:bodyPr>
          <a:lstStyle/>
          <a:p>
            <a:pPr marL="457200" indent="-45720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Exteroceptive</a:t>
            </a:r>
            <a:endParaRPr lang="en-US" dirty="0">
              <a:solidFill>
                <a:schemeClr val="tx1"/>
              </a:solidFill>
            </a:endParaRPr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Sensory input linked to a network which represents some aspect of the external world</a:t>
            </a:r>
          </a:p>
          <a:p>
            <a:pPr marL="457200" indent="-457200" algn="l">
              <a:buFont typeface="Wingdings" charset="2"/>
              <a:buChar char="§"/>
            </a:pPr>
            <a:r>
              <a:rPr lang="en-US" dirty="0" err="1">
                <a:solidFill>
                  <a:schemeClr val="tx1"/>
                </a:solidFill>
              </a:rPr>
              <a:t>Interoceptive</a:t>
            </a:r>
            <a:endParaRPr lang="en-US" dirty="0">
              <a:solidFill>
                <a:schemeClr val="tx1"/>
              </a:solidFill>
            </a:endParaRPr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Sensory input linked to a network that is responsible for representing the physiological condition of the body</a:t>
            </a:r>
          </a:p>
          <a:p>
            <a:pPr marL="457200" indent="-457200" algn="l">
              <a:buFont typeface="Wingdings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Proprioceptive</a:t>
            </a:r>
          </a:p>
          <a:p>
            <a:pPr marL="914400" lvl="1" indent="-457200" algn="l">
              <a:buFont typeface="Wingdings" charset="2"/>
              <a:buChar char="§"/>
            </a:pPr>
            <a:r>
              <a:rPr lang="en-US" dirty="0">
                <a:solidFill>
                  <a:schemeClr val="tx1"/>
                </a:solidFill>
              </a:rPr>
              <a:t>Sensory input linked to a network that is responsible for representing the position of parts of the body and the strength of effort employed in movement</a:t>
            </a:r>
          </a:p>
        </p:txBody>
      </p:sp>
    </p:spTree>
    <p:extLst>
      <p:ext uri="{BB962C8B-B14F-4D97-AF65-F5344CB8AC3E}">
        <p14:creationId xmlns:p14="http://schemas.microsoft.com/office/powerpoint/2010/main" val="3119823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65D29EA-8C5C-9D48-8DDA-24DA13467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73050"/>
            <a:ext cx="8534400" cy="6311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CDB38B-63EB-734F-84B9-16F502317813}"/>
              </a:ext>
            </a:extLst>
          </p:cNvPr>
          <p:cNvSpPr txBox="1"/>
          <p:nvPr/>
        </p:nvSpPr>
        <p:spPr>
          <a:xfrm>
            <a:off x="3538847" y="3800104"/>
            <a:ext cx="50707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Sensory receptors depolarize the nerve membrane in response to a specific stimulus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Tactile receptors – mechanical disturbance of the skin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Pain – tissue injury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Temperature – hot or cold</a:t>
            </a:r>
          </a:p>
        </p:txBody>
      </p:sp>
    </p:spTree>
    <p:extLst>
      <p:ext uri="{BB962C8B-B14F-4D97-AF65-F5344CB8AC3E}">
        <p14:creationId xmlns:p14="http://schemas.microsoft.com/office/powerpoint/2010/main" val="3898578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665D29EA-8C5C-9D48-8DDA-24DA13467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73050"/>
            <a:ext cx="8534400" cy="6311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CDB38B-63EB-734F-84B9-16F502317813}"/>
              </a:ext>
            </a:extLst>
          </p:cNvPr>
          <p:cNvSpPr txBox="1"/>
          <p:nvPr/>
        </p:nvSpPr>
        <p:spPr>
          <a:xfrm>
            <a:off x="3538847" y="3800104"/>
            <a:ext cx="50707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 axon is an axon is an axon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It is “labeled” for modality in the sense of to where it connects in the brain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Some pathways register touch, others pain, others visual percepts, etc.</a:t>
            </a:r>
          </a:p>
        </p:txBody>
      </p:sp>
    </p:spTree>
    <p:extLst>
      <p:ext uri="{BB962C8B-B14F-4D97-AF65-F5344CB8AC3E}">
        <p14:creationId xmlns:p14="http://schemas.microsoft.com/office/powerpoint/2010/main" val="4017519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FC80F998-8BBD-4D4B-AFD0-CC59BEEB2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50" y="266700"/>
            <a:ext cx="77343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7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48B9EB88-2CBB-BF41-9B14-2233387E2E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22" y="596900"/>
            <a:ext cx="8534400" cy="3835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1C4B13-939E-E843-A9A2-4757CEC4F4C1}"/>
              </a:ext>
            </a:extLst>
          </p:cNvPr>
          <p:cNvSpPr txBox="1"/>
          <p:nvPr/>
        </p:nvSpPr>
        <p:spPr>
          <a:xfrm>
            <a:off x="975246" y="4857008"/>
            <a:ext cx="7193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Firing of the nociceptor signals temperatures that can cause tissue damage</a:t>
            </a:r>
          </a:p>
        </p:txBody>
      </p:sp>
    </p:spTree>
    <p:extLst>
      <p:ext uri="{BB962C8B-B14F-4D97-AF65-F5344CB8AC3E}">
        <p14:creationId xmlns:p14="http://schemas.microsoft.com/office/powerpoint/2010/main" val="3161442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6E898C0-8E07-E844-B5D8-13E7052462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87400"/>
            <a:ext cx="85344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8574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09AF194B-A1CB-C845-8769-C9D8142E2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13426"/>
            <a:ext cx="8534400" cy="3721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EC6A73C-69C1-D94A-A260-04D3B5CFF6C4}"/>
              </a:ext>
            </a:extLst>
          </p:cNvPr>
          <p:cNvSpPr txBox="1"/>
          <p:nvPr/>
        </p:nvSpPr>
        <p:spPr>
          <a:xfrm>
            <a:off x="807522" y="4880758"/>
            <a:ext cx="80316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When sensory reception is far from the CNS and action potential propagation is required to register a signal there, sensory reception must result in membrane depolarization</a:t>
            </a:r>
          </a:p>
        </p:txBody>
      </p:sp>
    </p:spTree>
    <p:extLst>
      <p:ext uri="{BB962C8B-B14F-4D97-AF65-F5344CB8AC3E}">
        <p14:creationId xmlns:p14="http://schemas.microsoft.com/office/powerpoint/2010/main" val="3672041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478</Words>
  <Application>Microsoft Macintosh PowerPoint</Application>
  <PresentationFormat>On-screen Show (4:3)</PresentationFormat>
  <Paragraphs>76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Wingdings</vt:lpstr>
      <vt:lpstr>Office Theme</vt:lpstr>
      <vt:lpstr>PowerPoint Presentation</vt:lpstr>
      <vt:lpstr>Sensory reception</vt:lpstr>
      <vt:lpstr>Overview of Sensory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Overview of Sensory Systems</vt:lpstr>
      <vt:lpstr>PowerPoint Presentation</vt:lpstr>
      <vt:lpstr>Inner Ear</vt:lpstr>
      <vt:lpstr>Hair Cells</vt:lpstr>
      <vt:lpstr>PowerPoint Presentation</vt:lpstr>
      <vt:lpstr>Coding in Sensory Systems</vt:lpstr>
      <vt:lpstr>Breaking the neural code</vt:lpstr>
      <vt:lpstr>Do not clutter the brain with what it does not need to know</vt:lpstr>
      <vt:lpstr>PowerPoint Presentation</vt:lpstr>
    </vt:vector>
  </TitlesOfParts>
  <Company>Northwestern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Sensory Systems</dc:title>
  <dc:creator>John B Troy</dc:creator>
  <cp:lastModifiedBy>Malcolm Angus MacIver</cp:lastModifiedBy>
  <cp:revision>24</cp:revision>
  <cp:lastPrinted>2020-10-22T13:41:21Z</cp:lastPrinted>
  <dcterms:created xsi:type="dcterms:W3CDTF">2016-11-02T14:31:05Z</dcterms:created>
  <dcterms:modified xsi:type="dcterms:W3CDTF">2022-10-28T15:41:50Z</dcterms:modified>
</cp:coreProperties>
</file>

<file path=docProps/thumbnail.jpeg>
</file>